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21"/>
    <p:restoredTop sz="94558"/>
  </p:normalViewPr>
  <p:slideViewPr>
    <p:cSldViewPr snapToGrid="0">
      <p:cViewPr varScale="1">
        <p:scale>
          <a:sx n="121" d="100"/>
          <a:sy n="121" d="100"/>
        </p:scale>
        <p:origin x="55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media/media5.mov>
</file>

<file path=ppt/media/media6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997114-0730-C549-8775-022000231614}" type="datetimeFigureOut">
              <a:rPr lang="en-EE" smtClean="0"/>
              <a:t>09.03.2025</a:t>
            </a:fld>
            <a:endParaRPr lang="en-E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E9929-4663-9E4B-80F4-8F7DCE85EEA0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66477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E9929-4663-9E4B-80F4-8F7DCE85EEA0}" type="slidenum">
              <a:rPr lang="en-EE" smtClean="0"/>
              <a:t>1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2180185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E9929-4663-9E4B-80F4-8F7DCE85EEA0}" type="slidenum">
              <a:rPr lang="en-EE" smtClean="0"/>
              <a:t>8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028411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09.03.2025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878960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09.03.2025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657986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09.03.2025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42842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09.03.2025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849344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09.03.2025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069262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09.03.2025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45695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09.03.2025</a:t>
            </a:fld>
            <a:endParaRPr lang="en-E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17254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09.03.2025</a:t>
            </a:fld>
            <a:endParaRPr lang="en-E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426239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09.03.2025</a:t>
            </a:fld>
            <a:endParaRPr lang="en-E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157668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09.03.2025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222676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09.03.2025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799049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46BA7478-A19A-9540-9A96-0C096A7C5D2F}" type="datetimeFigureOut">
              <a:rPr lang="en-EE" smtClean="0"/>
              <a:t>09.03.2025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0201023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ov"/><Relationship Id="rId1" Type="http://schemas.microsoft.com/office/2007/relationships/media" Target="../media/media6.mov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BA3171-FD04-01F0-D7AA-96A371FA07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9574" y="843107"/>
            <a:ext cx="5200379" cy="3566160"/>
          </a:xfrm>
        </p:spPr>
        <p:txBody>
          <a:bodyPr anchor="b">
            <a:normAutofit/>
          </a:bodyPr>
          <a:lstStyle/>
          <a:p>
            <a: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fa-IR" sz="3200" dirty="0"/>
              <a:t>احتمال </a:t>
            </a:r>
            <a:r>
              <a:rPr lang="fa-IR" sz="3200" dirty="0" err="1"/>
              <a:t>تجمعی</a:t>
            </a:r>
            <a:endParaRPr lang="en-EE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9931F0-0BC9-6CF2-E581-31B43DD522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3757" y="4600362"/>
            <a:ext cx="5193323" cy="1572768"/>
          </a:xfrm>
        </p:spPr>
        <p:txBody>
          <a:bodyPr>
            <a:norm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GB" b="1" i="0" dirty="0">
                <a:effectLst/>
                <a:latin typeface="CoFo Brilliant"/>
              </a:rPr>
              <a:t>Accumulating Probability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5ED2E5-4EB0-56EF-135C-4D723B9B8348}"/>
              </a:ext>
            </a:extLst>
          </p:cNvPr>
          <p:cNvSpPr txBox="1"/>
          <p:nvPr/>
        </p:nvSpPr>
        <p:spPr>
          <a:xfrm>
            <a:off x="1534510" y="1219199"/>
            <a:ext cx="1914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/>
              <a:t>فصل سوم – درس هفتم</a:t>
            </a:r>
            <a:endParaRPr lang="en-E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3897BA-7716-F8B7-A96E-D40D0AFAF08C}"/>
              </a:ext>
            </a:extLst>
          </p:cNvPr>
          <p:cNvSpPr txBox="1"/>
          <p:nvPr/>
        </p:nvSpPr>
        <p:spPr>
          <a:xfrm>
            <a:off x="7726911" y="6293543"/>
            <a:ext cx="2398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fa-IR" dirty="0"/>
              <a:t>نام فصل : پیش بینی با احتمال</a:t>
            </a:r>
            <a:endParaRPr lang="en-GB" dirty="0"/>
          </a:p>
          <a:p>
            <a:pPr marL="0" algn="r" defTabSz="457200" rtl="1" eaLnBrk="1" latinLnBrk="0" hangingPunct="1"/>
            <a:endParaRPr lang="en-E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97BA73-FEEE-8CDC-5CCE-F4ACCAB13C05}"/>
              </a:ext>
            </a:extLst>
          </p:cNvPr>
          <p:cNvSpPr txBox="1"/>
          <p:nvPr/>
        </p:nvSpPr>
        <p:spPr>
          <a:xfrm>
            <a:off x="10373932" y="6298473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2000" dirty="0"/>
              <a:t>دوره تحلیل داده</a:t>
            </a:r>
            <a:endParaRPr lang="en-EE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3DB5B8-F01E-7193-8857-5854BFE81E05}"/>
              </a:ext>
            </a:extLst>
          </p:cNvPr>
          <p:cNvSpPr txBox="1"/>
          <p:nvPr/>
        </p:nvSpPr>
        <p:spPr>
          <a:xfrm>
            <a:off x="414912" y="6378168"/>
            <a:ext cx="1536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457200" rtl="1" eaLnBrk="1" latinLnBrk="0" hangingPunct="1"/>
            <a:r>
              <a:rPr lang="en-EE" dirty="0"/>
              <a:t>Data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0AD403-D9EC-2E56-0052-5FD330DFB65F}"/>
              </a:ext>
            </a:extLst>
          </p:cNvPr>
          <p:cNvSpPr txBox="1"/>
          <p:nvPr/>
        </p:nvSpPr>
        <p:spPr>
          <a:xfrm>
            <a:off x="2289157" y="6368586"/>
            <a:ext cx="37918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Chapter: </a:t>
            </a:r>
            <a:r>
              <a:rPr lang="en-GB" sz="1800" b="0" i="0" dirty="0">
                <a:effectLst/>
                <a:latin typeface="Roboto" panose="02000000000000000000" pitchFamily="2" charset="0"/>
              </a:rPr>
              <a:t>Predicting with Probability</a:t>
            </a:r>
            <a:endParaRPr lang="en-GB" b="1" i="0" dirty="0">
              <a:effectLst/>
              <a:latin typeface="CoFo Brilliant"/>
            </a:endParaRPr>
          </a:p>
          <a:p>
            <a:endParaRPr lang="en-EE" dirty="0"/>
          </a:p>
        </p:txBody>
      </p:sp>
      <p:pic>
        <p:nvPicPr>
          <p:cNvPr id="11" name="Picture 10" descr="A logo on a black background&#10;&#10;Description automatically generated">
            <a:extLst>
              <a:ext uri="{FF2B5EF4-FFF2-40B4-BE49-F238E27FC236}">
                <a16:creationId xmlns:a16="http://schemas.microsoft.com/office/drawing/2014/main" id="{10A4E5C9-3ACB-4D76-D01F-CD6812496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1030" y="-282493"/>
            <a:ext cx="7422986" cy="7422986"/>
          </a:xfrm>
          <a:prstGeom prst="rect">
            <a:avLst/>
          </a:prstGeom>
        </p:spPr>
      </p:pic>
      <p:pic>
        <p:nvPicPr>
          <p:cNvPr id="13" name="Picture 12" descr="A green and white logo&#10;&#10;AI-generated content may be incorrect.">
            <a:extLst>
              <a:ext uri="{FF2B5EF4-FFF2-40B4-BE49-F238E27FC236}">
                <a16:creationId xmlns:a16="http://schemas.microsoft.com/office/drawing/2014/main" id="{7F8CC7DB-120E-225F-6C8D-9ED1844D60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4453" y="5960100"/>
            <a:ext cx="8255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36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95017B5-EF4D-DD6E-74FA-E28DFD4554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3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530" y="49618"/>
            <a:ext cx="11926470" cy="6758763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52BDBE-BB2C-838E-1FA9-63583E67479D}"/>
              </a:ext>
            </a:extLst>
          </p:cNvPr>
          <p:cNvSpPr txBox="1"/>
          <p:nvPr/>
        </p:nvSpPr>
        <p:spPr>
          <a:xfrm>
            <a:off x="5346304" y="2926723"/>
            <a:ext cx="64751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lnSpc>
                <a:spcPct val="150000"/>
              </a:lnSpc>
            </a:pPr>
            <a:r>
              <a:rPr lang="fa-IR" dirty="0"/>
              <a:t>طبق تحقیقات اگر ۲۵٪ از پروازها تأخیر بیشتر از نیم ساعت داشته باشند یا لغو شوند، فرودگاه دچار </a:t>
            </a:r>
            <a:r>
              <a:rPr lang="fa-IR" dirty="0" err="1"/>
              <a:t>هرج‌ومرج</a:t>
            </a:r>
            <a:r>
              <a:rPr lang="fa-IR" dirty="0"/>
              <a:t> و ازدحام خشمگین مسافران </a:t>
            </a:r>
            <a:r>
              <a:rPr lang="fa-IR" dirty="0" err="1"/>
              <a:t>می‌شود</a:t>
            </a:r>
            <a:r>
              <a:rPr lang="fa-IR" dirty="0"/>
              <a:t>.</a:t>
            </a:r>
          </a:p>
          <a:p>
            <a:pPr marL="0" algn="r" defTabSz="457200" rtl="1" eaLnBrk="1" latinLnBrk="0" hangingPunct="1"/>
            <a:endParaRPr lang="en-EE" dirty="0"/>
          </a:p>
        </p:txBody>
      </p:sp>
      <p:pic>
        <p:nvPicPr>
          <p:cNvPr id="2" name="Screen Recording 2025-03-01 at 12.56.55">
            <a:hlinkClick r:id="" action="ppaction://media"/>
            <a:extLst>
              <a:ext uri="{FF2B5EF4-FFF2-40B4-BE49-F238E27FC236}">
                <a16:creationId xmlns:a16="http://schemas.microsoft.com/office/drawing/2014/main" id="{DAA096A4-5BB7-032B-8BED-AD3272CC05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0600" y="437881"/>
            <a:ext cx="5522285" cy="55448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BC5F22-9D50-1FC2-677B-4FDE45C420B0}"/>
              </a:ext>
            </a:extLst>
          </p:cNvPr>
          <p:cNvSpPr txBox="1"/>
          <p:nvPr/>
        </p:nvSpPr>
        <p:spPr>
          <a:xfrm>
            <a:off x="5939697" y="4064657"/>
            <a:ext cx="3002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P(Disruption=25%) = 0.0078 </a:t>
            </a:r>
            <a:endParaRPr lang="en-EE" dirty="0"/>
          </a:p>
        </p:txBody>
      </p:sp>
      <p:pic>
        <p:nvPicPr>
          <p:cNvPr id="6" name="Picture 5" descr="A logo on a black background&#10;&#10;Description automatically generated">
            <a:extLst>
              <a:ext uri="{FF2B5EF4-FFF2-40B4-BE49-F238E27FC236}">
                <a16:creationId xmlns:a16="http://schemas.microsoft.com/office/drawing/2014/main" id="{907F89FC-60E6-826C-62CC-F411DD30CB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32642" y="-608240"/>
            <a:ext cx="2546979" cy="2546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91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8BFC59-FB99-4A0D-BBBF-F0591EAAC549}"/>
              </a:ext>
            </a:extLst>
          </p:cNvPr>
          <p:cNvSpPr txBox="1"/>
          <p:nvPr/>
        </p:nvSpPr>
        <p:spPr>
          <a:xfrm>
            <a:off x="6386051" y="1030310"/>
            <a:ext cx="56781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en-GB" sz="2800" dirty="0"/>
              <a:t>P</a:t>
            </a:r>
            <a:r>
              <a:rPr lang="en-GB" dirty="0"/>
              <a:t>(Disruption ≤ 24%) </a:t>
            </a:r>
            <a:r>
              <a:rPr lang="fa-IR" dirty="0"/>
              <a:t> احتمال جلوگیری از اختلال </a:t>
            </a:r>
            <a:r>
              <a:rPr lang="fa-IR" dirty="0" err="1"/>
              <a:t>درفرودگاه</a:t>
            </a:r>
            <a:r>
              <a:rPr lang="fa-IR" dirty="0"/>
              <a:t> است. </a:t>
            </a:r>
            <a:endParaRPr lang="en-EE" dirty="0"/>
          </a:p>
        </p:txBody>
      </p:sp>
      <p:pic>
        <p:nvPicPr>
          <p:cNvPr id="6" name="Picture 5" descr="A graph of a number of blue bars&#10;&#10;AI-generated content may be incorrect.">
            <a:extLst>
              <a:ext uri="{FF2B5EF4-FFF2-40B4-BE49-F238E27FC236}">
                <a16:creationId xmlns:a16="http://schemas.microsoft.com/office/drawing/2014/main" id="{8AA2C624-E6CE-F9FB-1428-9F06714BE6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079" y="506309"/>
            <a:ext cx="5244921" cy="4477371"/>
          </a:xfrm>
          <a:prstGeom prst="rect">
            <a:avLst/>
          </a:prstGeom>
        </p:spPr>
      </p:pic>
      <p:pic>
        <p:nvPicPr>
          <p:cNvPr id="7" name="Screen Recording 2025-03-01 at 13.46.54">
            <a:hlinkClick r:id="" action="ppaction://media"/>
            <a:extLst>
              <a:ext uri="{FF2B5EF4-FFF2-40B4-BE49-F238E27FC236}">
                <a16:creationId xmlns:a16="http://schemas.microsoft.com/office/drawing/2014/main" id="{D00492BD-D364-2ABD-1014-596902B11B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5758" y="506309"/>
            <a:ext cx="5240242" cy="56369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ED448EF-8F09-37FB-1AA1-0BFAF796A041}"/>
              </a:ext>
            </a:extLst>
          </p:cNvPr>
          <p:cNvSpPr txBox="1"/>
          <p:nvPr/>
        </p:nvSpPr>
        <p:spPr>
          <a:xfrm>
            <a:off x="6386051" y="1854557"/>
            <a:ext cx="28761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P</a:t>
            </a:r>
            <a:r>
              <a:rPr lang="en-GB" dirty="0"/>
              <a:t>(Disruption ≤ 24%) = 0.89</a:t>
            </a:r>
            <a:endParaRPr lang="en-EE" dirty="0"/>
          </a:p>
        </p:txBody>
      </p:sp>
      <p:pic>
        <p:nvPicPr>
          <p:cNvPr id="10" name="Picture 9" descr="A logo on a black background&#10;&#10;Description automatically generated">
            <a:extLst>
              <a:ext uri="{FF2B5EF4-FFF2-40B4-BE49-F238E27FC236}">
                <a16:creationId xmlns:a16="http://schemas.microsoft.com/office/drawing/2014/main" id="{5362C063-0200-6CBC-96B4-EB95F13437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00780" y="4739425"/>
            <a:ext cx="2491220" cy="2491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59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103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on a black background&#10;&#10;Description automatically generated">
            <a:extLst>
              <a:ext uri="{FF2B5EF4-FFF2-40B4-BE49-F238E27FC236}">
                <a16:creationId xmlns:a16="http://schemas.microsoft.com/office/drawing/2014/main" id="{C0F8891E-CC70-4FAD-93EB-3BFF22535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9157" y="4546243"/>
            <a:ext cx="2761676" cy="27616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3E003A-EE3E-81C1-2D5F-B706DB71CA9B}"/>
              </a:ext>
            </a:extLst>
          </p:cNvPr>
          <p:cNvSpPr txBox="1"/>
          <p:nvPr/>
        </p:nvSpPr>
        <p:spPr>
          <a:xfrm>
            <a:off x="3879468" y="1609859"/>
            <a:ext cx="72523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457200" rtl="1" eaLnBrk="1" latinLnBrk="0" hangingPunct="1"/>
            <a:r>
              <a:rPr lang="fa-IR" dirty="0">
                <a:cs typeface="+mj-cs"/>
              </a:rPr>
              <a:t>تابع توزیع </a:t>
            </a:r>
            <a:r>
              <a:rPr lang="fa-IR" dirty="0" err="1">
                <a:cs typeface="+mj-cs"/>
              </a:rPr>
              <a:t>تجمعی</a:t>
            </a:r>
            <a:r>
              <a:rPr lang="fa-IR" dirty="0">
                <a:cs typeface="+mj-cs"/>
              </a:rPr>
              <a:t> </a:t>
            </a:r>
            <a:r>
              <a:rPr lang="en-US" dirty="0">
                <a:cs typeface="+mj-cs"/>
              </a:rPr>
              <a:t>, </a:t>
            </a:r>
            <a:r>
              <a:rPr lang="en-US" sz="2800" dirty="0">
                <a:cs typeface="+mj-cs"/>
              </a:rPr>
              <a:t>P</a:t>
            </a:r>
            <a:r>
              <a:rPr lang="en-US" dirty="0">
                <a:cs typeface="+mj-cs"/>
              </a:rPr>
              <a:t> (X </a:t>
            </a:r>
            <a:r>
              <a:rPr lang="en-GB" dirty="0">
                <a:cs typeface="+mj-cs"/>
              </a:rPr>
              <a:t>≤ x</a:t>
            </a:r>
            <a:r>
              <a:rPr lang="en-US" dirty="0">
                <a:cs typeface="+mj-cs"/>
              </a:rPr>
              <a:t> )</a:t>
            </a:r>
            <a:r>
              <a:rPr lang="fa-IR" dirty="0">
                <a:cs typeface="+mj-cs"/>
              </a:rPr>
              <a:t> یا به اختصار</a:t>
            </a:r>
            <a:r>
              <a:rPr lang="en-US" dirty="0">
                <a:cs typeface="+mj-cs"/>
              </a:rPr>
              <a:t>CDF </a:t>
            </a:r>
            <a:r>
              <a:rPr lang="fa-IR" dirty="0">
                <a:cs typeface="+mj-cs"/>
              </a:rPr>
              <a:t> یک ابزار جدید برای چنین شرایطی است. </a:t>
            </a:r>
            <a:endParaRPr lang="en-EE" dirty="0">
              <a:cs typeface="+mj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4AB83F-795F-7123-8386-888D9D98DB06}"/>
              </a:ext>
            </a:extLst>
          </p:cNvPr>
          <p:cNvSpPr txBox="1"/>
          <p:nvPr/>
        </p:nvSpPr>
        <p:spPr>
          <a:xfrm>
            <a:off x="3065172" y="2498502"/>
            <a:ext cx="569246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457200" rtl="1" eaLnBrk="1" latinLnBrk="0" hangingPunct="1"/>
            <a:r>
              <a:rPr lang="fa-IR" dirty="0"/>
              <a:t>اگر 𝑋 یک متغیر باشد</a:t>
            </a:r>
            <a:r>
              <a:rPr lang="en-US" dirty="0"/>
              <a:t> </a:t>
            </a:r>
            <a:r>
              <a:rPr lang="fa-IR" dirty="0"/>
              <a:t>، </a:t>
            </a:r>
            <a:r>
              <a:rPr lang="en-US" sz="2800" dirty="0"/>
              <a:t>P</a:t>
            </a:r>
            <a:r>
              <a:rPr lang="en-US" dirty="0"/>
              <a:t>(</a:t>
            </a:r>
            <a:r>
              <a:rPr lang="fa-IR" dirty="0"/>
              <a:t>𝑋</a:t>
            </a:r>
            <a:r>
              <a:rPr lang="en-US" dirty="0"/>
              <a:t> </a:t>
            </a:r>
            <a:r>
              <a:rPr lang="en-GB" dirty="0">
                <a:cs typeface="+mj-cs"/>
              </a:rPr>
              <a:t>≤ </a:t>
            </a:r>
            <a:r>
              <a:rPr lang="en-US" dirty="0"/>
              <a:t>x)</a:t>
            </a:r>
            <a:r>
              <a:rPr lang="fa-IR" dirty="0"/>
              <a:t> برابر با مجموع تمامی مقادیر تابع جرم احتمال</a:t>
            </a:r>
            <a:r>
              <a:rPr lang="en-US" dirty="0"/>
              <a:t> </a:t>
            </a:r>
            <a:r>
              <a:rPr lang="fa-IR" dirty="0"/>
              <a:t> </a:t>
            </a:r>
            <a:r>
              <a:rPr lang="en-US" dirty="0"/>
              <a:t>(PMF)</a:t>
            </a:r>
            <a:r>
              <a:rPr lang="fa-IR" dirty="0"/>
              <a:t>  تا مقدار </a:t>
            </a:r>
            <a:r>
              <a:rPr lang="en-US" dirty="0"/>
              <a:t>x</a:t>
            </a:r>
            <a:r>
              <a:rPr lang="fa-IR" dirty="0"/>
              <a:t> (شامل خود </a:t>
            </a:r>
            <a:r>
              <a:rPr lang="en-US" dirty="0"/>
              <a:t>x</a:t>
            </a:r>
            <a:r>
              <a:rPr lang="fa-IR" dirty="0"/>
              <a:t>)</a:t>
            </a:r>
            <a:r>
              <a:rPr lang="en-US" dirty="0"/>
              <a:t> </a:t>
            </a:r>
            <a:r>
              <a:rPr lang="fa-IR" dirty="0"/>
              <a:t> است.</a:t>
            </a:r>
            <a:endParaRPr lang="en-EE" dirty="0"/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D66311F0-8F12-204D-D8C4-9BE697A6F5AD}"/>
              </a:ext>
            </a:extLst>
          </p:cNvPr>
          <p:cNvSpPr/>
          <p:nvPr/>
        </p:nvSpPr>
        <p:spPr>
          <a:xfrm>
            <a:off x="3181082" y="2305319"/>
            <a:ext cx="5988676" cy="1390918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endParaRPr lang="en-EE">
              <a:solidFill>
                <a:schemeClr val="tx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7551603-4ECE-CC19-47CD-A901A256B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424" y="378004"/>
            <a:ext cx="11139152" cy="1325563"/>
          </a:xfrm>
        </p:spPr>
        <p:txBody>
          <a:bodyPr/>
          <a:lstStyle/>
          <a:p>
            <a:pPr algn="r" rtl="1"/>
            <a:r>
              <a:rPr lang="fa-IR" dirty="0"/>
              <a:t>تابع توزیع </a:t>
            </a:r>
            <a:r>
              <a:rPr lang="fa-IR" dirty="0" err="1"/>
              <a:t>تجمعی</a:t>
            </a:r>
            <a:endParaRPr lang="en-EE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FC872A3-FE8E-3677-C2CE-0C8577F7CAFD}"/>
              </a:ext>
            </a:extLst>
          </p:cNvPr>
          <p:cNvSpPr txBox="1">
            <a:spLocks/>
          </p:cNvSpPr>
          <p:nvPr/>
        </p:nvSpPr>
        <p:spPr>
          <a:xfrm>
            <a:off x="150791" y="378004"/>
            <a:ext cx="111391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1"/>
            <a:r>
              <a:rPr lang="en-GB" dirty="0"/>
              <a:t>Cumulative Distribution Function</a:t>
            </a:r>
            <a:endParaRPr lang="en-EE" dirty="0"/>
          </a:p>
        </p:txBody>
      </p:sp>
    </p:spTree>
    <p:extLst>
      <p:ext uri="{BB962C8B-B14F-4D97-AF65-F5344CB8AC3E}">
        <p14:creationId xmlns:p14="http://schemas.microsoft.com/office/powerpoint/2010/main" val="720555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88172B7E-1B20-C5D1-7185-5C4F4AA0B786}"/>
              </a:ext>
            </a:extLst>
          </p:cNvPr>
          <p:cNvSpPr txBox="1"/>
          <p:nvPr/>
        </p:nvSpPr>
        <p:spPr>
          <a:xfrm>
            <a:off x="1648496" y="801658"/>
            <a:ext cx="96462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457200" rtl="1" eaLnBrk="1" latinLnBrk="0" hangingPunct="1"/>
            <a:r>
              <a:rPr lang="en-EE" dirty="0"/>
              <a:t>اگر تاخیر در ۲۵% از پروازها  فرودگاه را به هرج و مرج بکشاند، می‌توانیم مثلا عدد ۱۵% را مرز هشدار معرفی کنیم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6FB2B65A-1617-5B49-CAC1-ADC2C7D392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0649" y="3992451"/>
            <a:ext cx="4673469" cy="2570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Screen Recording 2025-03-01 at 14.54.58">
            <a:hlinkClick r:id="" action="ppaction://media"/>
            <a:extLst>
              <a:ext uri="{FF2B5EF4-FFF2-40B4-BE49-F238E27FC236}">
                <a16:creationId xmlns:a16="http://schemas.microsoft.com/office/drawing/2014/main" id="{49FCE79D-7947-AA42-4F2F-D812F6C84F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7882" y="1421038"/>
            <a:ext cx="4673469" cy="4881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33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E9307AA-9C04-D893-9AEE-47E8F24AD808}"/>
              </a:ext>
            </a:extLst>
          </p:cNvPr>
          <p:cNvSpPr txBox="1"/>
          <p:nvPr/>
        </p:nvSpPr>
        <p:spPr>
          <a:xfrm>
            <a:off x="2787054" y="1394536"/>
            <a:ext cx="60981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EE" dirty="0">
                <a:latin typeface="Times New Roman" panose="02020603050405020304" pitchFamily="18" charset="0"/>
                <a:cs typeface="Times New Roman" panose="02020603050405020304" pitchFamily="18" charset="0"/>
              </a:rPr>
              <a:t>هرچه مقدار 𝑥  را کوچک‌تر کنیم، تابع توزیع تجمعی (CDF) که به‌صورت   CDF(x)=P(X≤x) </a:t>
            </a:r>
            <a:r>
              <a:rPr lang="fa-I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EE">
                <a:latin typeface="Times New Roman" panose="02020603050405020304" pitchFamily="18" charset="0"/>
                <a:cs typeface="Times New Roman" panose="02020603050405020304" pitchFamily="18" charset="0"/>
              </a:rPr>
              <a:t>تعریف </a:t>
            </a:r>
            <a:r>
              <a:rPr lang="en-EE" dirty="0">
                <a:latin typeface="Times New Roman" panose="02020603050405020304" pitchFamily="18" charset="0"/>
                <a:cs typeface="Times New Roman" panose="02020603050405020304" pitchFamily="18" charset="0"/>
              </a:rPr>
              <a:t>می‌شود</a:t>
            </a:r>
            <a:r>
              <a:rPr lang="en-EE">
                <a:latin typeface="Times New Roman" panose="02020603050405020304" pitchFamily="18" charset="0"/>
                <a:cs typeface="Times New Roman" panose="02020603050405020304" pitchFamily="18" charset="0"/>
              </a:rPr>
              <a:t>، یا کاهش </a:t>
            </a:r>
            <a:r>
              <a:rPr lang="en-EE" dirty="0">
                <a:latin typeface="Times New Roman" panose="02020603050405020304" pitchFamily="18" charset="0"/>
                <a:cs typeface="Times New Roman" panose="02020603050405020304" pitchFamily="18" charset="0"/>
              </a:rPr>
              <a:t>می‌ یابد یا ثابت  می‌ماند.</a:t>
            </a:r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850A0B9F-A3BB-BA3E-8AA2-1F7DAADF8D2C}"/>
              </a:ext>
            </a:extLst>
          </p:cNvPr>
          <p:cNvSpPr/>
          <p:nvPr/>
        </p:nvSpPr>
        <p:spPr>
          <a:xfrm>
            <a:off x="2879834" y="893379"/>
            <a:ext cx="6432331" cy="1587063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E">
              <a:solidFill>
                <a:schemeClr val="tx1"/>
              </a:solidFill>
            </a:endParaRPr>
          </a:p>
        </p:txBody>
      </p:sp>
      <p:pic>
        <p:nvPicPr>
          <p:cNvPr id="3" name="Screen Recording 2025-03-02 at 17.55.28">
            <a:hlinkClick r:id="" action="ppaction://media"/>
            <a:extLst>
              <a:ext uri="{FF2B5EF4-FFF2-40B4-BE49-F238E27FC236}">
                <a16:creationId xmlns:a16="http://schemas.microsoft.com/office/drawing/2014/main" id="{ED2FB3BD-6046-6E61-A726-1EB173DCDB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46260" y="2542024"/>
            <a:ext cx="3699478" cy="3993439"/>
          </a:xfrm>
          <a:prstGeom prst="rect">
            <a:avLst/>
          </a:prstGeom>
        </p:spPr>
      </p:pic>
      <p:pic>
        <p:nvPicPr>
          <p:cNvPr id="4" name="Picture 3" descr="A logo on a black background&#10;&#10;Description automatically generated">
            <a:extLst>
              <a:ext uri="{FF2B5EF4-FFF2-40B4-BE49-F238E27FC236}">
                <a16:creationId xmlns:a16="http://schemas.microsoft.com/office/drawing/2014/main" id="{9A04527C-0EF2-75E9-21D4-8F56B79E26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89157" y="4546243"/>
            <a:ext cx="2761676" cy="2761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370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81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A847925-CF0C-2032-8033-19BC09BDCB7E}"/>
              </a:ext>
            </a:extLst>
          </p:cNvPr>
          <p:cNvSpPr txBox="1"/>
          <p:nvPr/>
        </p:nvSpPr>
        <p:spPr>
          <a:xfrm>
            <a:off x="2956729" y="1017432"/>
            <a:ext cx="81532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fa-IR" sz="2400" dirty="0"/>
              <a:t>برای متغیر درصد منفی غیرممکن است. به عبارت دیگر، احتمال آن صفر است.</a:t>
            </a:r>
          </a:p>
          <a:p>
            <a:pPr algn="r" rtl="1"/>
            <a:endParaRPr lang="en-EE" sz="2400" dirty="0"/>
          </a:p>
        </p:txBody>
      </p:sp>
      <p:pic>
        <p:nvPicPr>
          <p:cNvPr id="5" name="Screen Recording 2025-03-02 at 20.40.13">
            <a:hlinkClick r:id="" action="ppaction://media"/>
            <a:extLst>
              <a:ext uri="{FF2B5EF4-FFF2-40B4-BE49-F238E27FC236}">
                <a16:creationId xmlns:a16="http://schemas.microsoft.com/office/drawing/2014/main" id="{7DBF3607-003E-A34F-CE1D-B764EB2380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75594" y="1616609"/>
            <a:ext cx="4640811" cy="5009571"/>
          </a:xfrm>
          <a:prstGeom prst="rect">
            <a:avLst/>
          </a:prstGeom>
        </p:spPr>
      </p:pic>
      <p:pic>
        <p:nvPicPr>
          <p:cNvPr id="6" name="Picture 5" descr="A logo on a black background&#10;&#10;Description automatically generated">
            <a:extLst>
              <a:ext uri="{FF2B5EF4-FFF2-40B4-BE49-F238E27FC236}">
                <a16:creationId xmlns:a16="http://schemas.microsoft.com/office/drawing/2014/main" id="{3611FEB2-AC82-768C-F50E-938B24B858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89157" y="4546243"/>
            <a:ext cx="2761676" cy="2761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098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D34EF6F-7962-2C91-337F-DECD5D1EEE00}"/>
              </a:ext>
            </a:extLst>
          </p:cNvPr>
          <p:cNvSpPr txBox="1"/>
          <p:nvPr/>
        </p:nvSpPr>
        <p:spPr>
          <a:xfrm>
            <a:off x="360295" y="1094705"/>
            <a:ext cx="11537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fa-IR" dirty="0"/>
              <a:t>وقتی 𝑥 به اندازه کافی بزرگ باشد، تابع توزیع </a:t>
            </a:r>
            <a:r>
              <a:rPr lang="fa-IR" dirty="0" err="1"/>
              <a:t>تجمعی</a:t>
            </a:r>
            <a:r>
              <a:rPr lang="fa-IR" dirty="0"/>
              <a:t> </a:t>
            </a:r>
            <a:r>
              <a:rPr lang="en-US" dirty="0"/>
              <a:t> (CDF)</a:t>
            </a:r>
            <a:r>
              <a:rPr lang="fa-IR" dirty="0"/>
              <a:t>مقدار تمامی مقادیر تابع جرم احتمال </a:t>
            </a:r>
            <a:r>
              <a:rPr lang="en-US" dirty="0"/>
              <a:t> (PMF)</a:t>
            </a:r>
            <a:r>
              <a:rPr lang="fa-IR" dirty="0"/>
              <a:t>را جمع </a:t>
            </a:r>
            <a:r>
              <a:rPr lang="fa-IR" dirty="0" err="1"/>
              <a:t>می‌کند</a:t>
            </a:r>
            <a:r>
              <a:rPr lang="fa-IR" dirty="0"/>
              <a:t>، بنابراین باید برابر با ۱ باشد.</a:t>
            </a:r>
            <a:endParaRPr lang="en-EE" dirty="0"/>
          </a:p>
        </p:txBody>
      </p:sp>
      <p:pic>
        <p:nvPicPr>
          <p:cNvPr id="5" name="Screen Recording 2025-03-02 at 20.44.17">
            <a:hlinkClick r:id="" action="ppaction://media"/>
            <a:extLst>
              <a:ext uri="{FF2B5EF4-FFF2-40B4-BE49-F238E27FC236}">
                <a16:creationId xmlns:a16="http://schemas.microsoft.com/office/drawing/2014/main" id="{CEB30E0D-3873-C836-E709-4395D6066A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41847" y="1622738"/>
            <a:ext cx="4508305" cy="4866536"/>
          </a:xfrm>
          <a:prstGeom prst="rect">
            <a:avLst/>
          </a:prstGeom>
        </p:spPr>
      </p:pic>
      <p:pic>
        <p:nvPicPr>
          <p:cNvPr id="6" name="Picture 5" descr="A logo on a black background&#10;&#10;Description automatically generated">
            <a:extLst>
              <a:ext uri="{FF2B5EF4-FFF2-40B4-BE49-F238E27FC236}">
                <a16:creationId xmlns:a16="http://schemas.microsoft.com/office/drawing/2014/main" id="{BA473C6A-A68F-395E-380D-D979E58807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89157" y="4546243"/>
            <a:ext cx="2761676" cy="2761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051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7BC13269-5D0F-C353-472F-4F588ED12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402" y="-469598"/>
            <a:ext cx="7797195" cy="779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915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7940</TotalTime>
  <Words>256</Words>
  <Application>Microsoft Macintosh PowerPoint</Application>
  <PresentationFormat>Widescreen</PresentationFormat>
  <Paragraphs>21</Paragraphs>
  <Slides>9</Slides>
  <Notes>2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Aptos</vt:lpstr>
      <vt:lpstr>Aptos Display</vt:lpstr>
      <vt:lpstr>Arial</vt:lpstr>
      <vt:lpstr>CoFo Brilliant</vt:lpstr>
      <vt:lpstr>Roboto</vt:lpstr>
      <vt:lpstr>Times New Roman</vt:lpstr>
      <vt:lpstr>Office Theme</vt:lpstr>
      <vt:lpstr>احتمال تجمعی</vt:lpstr>
      <vt:lpstr>PowerPoint Presentation</vt:lpstr>
      <vt:lpstr>PowerPoint Presentation</vt:lpstr>
      <vt:lpstr>تابع توزیع تجمعی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Mohammadhossein Bagheri</dc:creator>
  <cp:lastModifiedBy>Mohammadhossein Bagheri</cp:lastModifiedBy>
  <cp:revision>49</cp:revision>
  <dcterms:created xsi:type="dcterms:W3CDTF">2024-11-14T17:21:55Z</dcterms:created>
  <dcterms:modified xsi:type="dcterms:W3CDTF">2025-03-09T20:58:19Z</dcterms:modified>
</cp:coreProperties>
</file>

<file path=docProps/thumbnail.jpeg>
</file>